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Інтегральний показник екологічної небезпеки</c:v>
                </c:pt>
              </c:strCache>
            </c:strRef>
          </c:tx>
          <c:cat>
            <c:strRef>
              <c:f>Лист1!$A$2:$A$26</c:f>
              <c:strCache>
                <c:ptCount val="25"/>
                <c:pt idx="0">
                  <c:v>Дніпропетровська</c:v>
                </c:pt>
                <c:pt idx="1">
                  <c:v>Луганська</c:v>
                </c:pt>
                <c:pt idx="2">
                  <c:v>Закарпатська</c:v>
                </c:pt>
                <c:pt idx="3">
                  <c:v>Кіровоградська</c:v>
                </c:pt>
                <c:pt idx="4">
                  <c:v>Херсонська</c:v>
                </c:pt>
                <c:pt idx="5">
                  <c:v>Житомирська</c:v>
                </c:pt>
                <c:pt idx="6">
                  <c:v>Донецька</c:v>
                </c:pt>
                <c:pt idx="7">
                  <c:v>Івано-Франківська</c:v>
                </c:pt>
                <c:pt idx="8">
                  <c:v>Миколаївська</c:v>
                </c:pt>
                <c:pt idx="9">
                  <c:v>Чернігівська</c:v>
                </c:pt>
                <c:pt idx="10">
                  <c:v>Київська</c:v>
                </c:pt>
                <c:pt idx="11">
                  <c:v>Чернівецька</c:v>
                </c:pt>
                <c:pt idx="12">
                  <c:v>Запорізька</c:v>
                </c:pt>
                <c:pt idx="13">
                  <c:v>Сумська</c:v>
                </c:pt>
                <c:pt idx="14">
                  <c:v>Волинська</c:v>
                </c:pt>
                <c:pt idx="15">
                  <c:v>Рівненська</c:v>
                </c:pt>
                <c:pt idx="16">
                  <c:v>Вінницька</c:v>
                </c:pt>
                <c:pt idx="17">
                  <c:v>Черкаська</c:v>
                </c:pt>
                <c:pt idx="18">
                  <c:v>Хмельницька</c:v>
                </c:pt>
                <c:pt idx="19">
                  <c:v>Полтавська</c:v>
                </c:pt>
                <c:pt idx="20">
                  <c:v>Харківська</c:v>
                </c:pt>
                <c:pt idx="21">
                  <c:v>Одеська</c:v>
                </c:pt>
                <c:pt idx="22">
                  <c:v>Тернопільська</c:v>
                </c:pt>
                <c:pt idx="23">
                  <c:v>АРК</c:v>
                </c:pt>
                <c:pt idx="24">
                  <c:v>Львівська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0.6</c:v>
                </c:pt>
                <c:pt idx="1">
                  <c:v>0.5</c:v>
                </c:pt>
                <c:pt idx="2">
                  <c:v>0.45</c:v>
                </c:pt>
                <c:pt idx="3">
                  <c:v>0.43</c:v>
                </c:pt>
                <c:pt idx="4">
                  <c:v>0.41</c:v>
                </c:pt>
                <c:pt idx="5">
                  <c:v>0.4</c:v>
                </c:pt>
                <c:pt idx="6">
                  <c:v>0.39</c:v>
                </c:pt>
                <c:pt idx="7">
                  <c:v>0.39</c:v>
                </c:pt>
                <c:pt idx="8">
                  <c:v>0.39</c:v>
                </c:pt>
                <c:pt idx="9">
                  <c:v>0.38</c:v>
                </c:pt>
                <c:pt idx="10">
                  <c:v>0.37</c:v>
                </c:pt>
                <c:pt idx="11">
                  <c:v>0.36</c:v>
                </c:pt>
                <c:pt idx="12">
                  <c:v>0.34</c:v>
                </c:pt>
                <c:pt idx="13">
                  <c:v>0.32</c:v>
                </c:pt>
                <c:pt idx="14">
                  <c:v>0.31</c:v>
                </c:pt>
                <c:pt idx="15">
                  <c:v>0.3</c:v>
                </c:pt>
                <c:pt idx="16">
                  <c:v>0.3</c:v>
                </c:pt>
                <c:pt idx="17">
                  <c:v>0.28000000000000003</c:v>
                </c:pt>
                <c:pt idx="18">
                  <c:v>0.27</c:v>
                </c:pt>
                <c:pt idx="19">
                  <c:v>0.27</c:v>
                </c:pt>
                <c:pt idx="20">
                  <c:v>0.25</c:v>
                </c:pt>
                <c:pt idx="21">
                  <c:v>0.23</c:v>
                </c:pt>
                <c:pt idx="22">
                  <c:v>0.21</c:v>
                </c:pt>
                <c:pt idx="23">
                  <c:v>0.2</c:v>
                </c:pt>
                <c:pt idx="24">
                  <c:v>0.17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872704"/>
        <c:axId val="144372864"/>
      </c:lineChart>
      <c:catAx>
        <c:axId val="1388727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144372864"/>
        <c:crosses val="autoZero"/>
        <c:auto val="1"/>
        <c:lblAlgn val="ctr"/>
        <c:lblOffset val="100"/>
        <c:noMultiLvlLbl val="0"/>
      </c:catAx>
      <c:valAx>
        <c:axId val="144372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88727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70539-A124-493F-817C-6FCE02154756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624D4DC-9D07-4756-80DE-BA85D90C8053}">
      <dgm:prSet phldrT="[Текст]" custT="1"/>
      <dgm:spPr/>
      <dgm:t>
        <a:bodyPr/>
        <a:lstStyle/>
        <a:p>
          <a:r>
            <a:rPr lang="uk-UA" sz="1400" b="1" dirty="0" smtClean="0"/>
            <a:t>Оцінка екологічних ризиків</a:t>
          </a:r>
          <a:endParaRPr lang="uk-UA" sz="1400" b="1" dirty="0"/>
        </a:p>
      </dgm:t>
    </dgm:pt>
    <dgm:pt modelId="{8599BEFC-A98B-4023-B8AE-AEE01C82CA56}" type="parTrans" cxnId="{61ADD5FF-A0C1-4BE0-996E-561A6129CEBD}">
      <dgm:prSet/>
      <dgm:spPr/>
      <dgm:t>
        <a:bodyPr/>
        <a:lstStyle/>
        <a:p>
          <a:endParaRPr lang="uk-UA"/>
        </a:p>
      </dgm:t>
    </dgm:pt>
    <dgm:pt modelId="{0FC83586-3438-448C-BA31-A5DB2011BC89}" type="sibTrans" cxnId="{61ADD5FF-A0C1-4BE0-996E-561A6129CEBD}">
      <dgm:prSet/>
      <dgm:spPr/>
      <dgm:t>
        <a:bodyPr/>
        <a:lstStyle/>
        <a:p>
          <a:endParaRPr lang="uk-UA"/>
        </a:p>
      </dgm:t>
    </dgm:pt>
    <dgm:pt modelId="{8EB0D9F6-B812-4593-95F4-2E3411632382}">
      <dgm:prSet phldrT="[Текст]" custT="1"/>
      <dgm:spPr/>
      <dgm:t>
        <a:bodyPr/>
        <a:lstStyle/>
        <a:p>
          <a:r>
            <a:rPr lang="uk-UA" sz="1400" b="1" dirty="0" smtClean="0"/>
            <a:t>Збір інформації</a:t>
          </a:r>
          <a:endParaRPr lang="uk-UA" sz="1400" b="1" dirty="0"/>
        </a:p>
      </dgm:t>
    </dgm:pt>
    <dgm:pt modelId="{EA94BDE8-521C-42BD-AA73-7E775686C910}" type="parTrans" cxnId="{59330DB6-22A1-4E1A-97BA-74CBA9AE047C}">
      <dgm:prSet/>
      <dgm:spPr/>
      <dgm:t>
        <a:bodyPr/>
        <a:lstStyle/>
        <a:p>
          <a:endParaRPr lang="uk-UA"/>
        </a:p>
      </dgm:t>
    </dgm:pt>
    <dgm:pt modelId="{75601FE9-06CA-4489-86FC-54C7C3D19D81}" type="sibTrans" cxnId="{59330DB6-22A1-4E1A-97BA-74CBA9AE047C}">
      <dgm:prSet/>
      <dgm:spPr/>
      <dgm:t>
        <a:bodyPr/>
        <a:lstStyle/>
        <a:p>
          <a:endParaRPr lang="uk-UA"/>
        </a:p>
      </dgm:t>
    </dgm:pt>
    <dgm:pt modelId="{F1A0D3EA-1413-4B64-91F5-2E1CAD90A3E5}">
      <dgm:prSet phldrT="[Текст]"/>
      <dgm:spPr/>
      <dgm:t>
        <a:bodyPr/>
        <a:lstStyle/>
        <a:p>
          <a:r>
            <a:rPr lang="uk-UA" b="1" dirty="0" smtClean="0"/>
            <a:t>Визначення екологічного впливу</a:t>
          </a:r>
          <a:endParaRPr lang="uk-UA" b="1" dirty="0"/>
        </a:p>
      </dgm:t>
    </dgm:pt>
    <dgm:pt modelId="{D4DB3251-BCC9-4E18-B5CF-CBA57450E482}" type="parTrans" cxnId="{BAD0A3B4-6580-4E9E-8C22-3AC6B841C1F3}">
      <dgm:prSet/>
      <dgm:spPr/>
      <dgm:t>
        <a:bodyPr/>
        <a:lstStyle/>
        <a:p>
          <a:endParaRPr lang="uk-UA"/>
        </a:p>
      </dgm:t>
    </dgm:pt>
    <dgm:pt modelId="{33B85A83-8B3F-43FA-AA2B-CB0F6A607EB6}" type="sibTrans" cxnId="{BAD0A3B4-6580-4E9E-8C22-3AC6B841C1F3}">
      <dgm:prSet/>
      <dgm:spPr/>
      <dgm:t>
        <a:bodyPr/>
        <a:lstStyle/>
        <a:p>
          <a:endParaRPr lang="uk-UA"/>
        </a:p>
      </dgm:t>
    </dgm:pt>
    <dgm:pt modelId="{1E80D231-1B03-4344-9557-BD711A5C900E}">
      <dgm:prSet phldrT="[Текст]" custT="1"/>
      <dgm:spPr/>
      <dgm:t>
        <a:bodyPr/>
        <a:lstStyle/>
        <a:p>
          <a:r>
            <a:rPr lang="uk-UA" sz="1400" b="1" dirty="0" smtClean="0"/>
            <a:t>Характеристика ризику</a:t>
          </a:r>
          <a:endParaRPr lang="uk-UA" sz="1400" b="1" dirty="0"/>
        </a:p>
      </dgm:t>
    </dgm:pt>
    <dgm:pt modelId="{AB57FFB9-D7C9-4D0C-B69A-B257E3B8E6B9}" type="parTrans" cxnId="{2A9D93CC-DCF8-494E-B5E2-30938D19552C}">
      <dgm:prSet/>
      <dgm:spPr/>
      <dgm:t>
        <a:bodyPr/>
        <a:lstStyle/>
        <a:p>
          <a:endParaRPr lang="uk-UA"/>
        </a:p>
      </dgm:t>
    </dgm:pt>
    <dgm:pt modelId="{1C3CD3FE-82BA-486D-BFE3-6A5DF433BD33}" type="sibTrans" cxnId="{2A9D93CC-DCF8-494E-B5E2-30938D19552C}">
      <dgm:prSet/>
      <dgm:spPr/>
      <dgm:t>
        <a:bodyPr/>
        <a:lstStyle/>
        <a:p>
          <a:endParaRPr lang="uk-UA"/>
        </a:p>
      </dgm:t>
    </dgm:pt>
    <dgm:pt modelId="{3ED1945B-C9C4-48C0-BFA0-8F1C7EA80808}">
      <dgm:prSet phldrT="[Текст]" custT="1"/>
      <dgm:spPr/>
      <dgm:t>
        <a:bodyPr/>
        <a:lstStyle/>
        <a:p>
          <a:r>
            <a:rPr lang="uk-UA" sz="1400" b="1" dirty="0" smtClean="0"/>
            <a:t>Управління ризиками</a:t>
          </a:r>
          <a:endParaRPr lang="uk-UA" sz="1400" b="1" dirty="0"/>
        </a:p>
      </dgm:t>
    </dgm:pt>
    <dgm:pt modelId="{353C62AD-A7BC-4805-8183-01FD3F544FF5}" type="parTrans" cxnId="{5ED23581-E855-4B9E-A7A8-DBFC06C44A51}">
      <dgm:prSet/>
      <dgm:spPr/>
      <dgm:t>
        <a:bodyPr/>
        <a:lstStyle/>
        <a:p>
          <a:endParaRPr lang="uk-UA"/>
        </a:p>
      </dgm:t>
    </dgm:pt>
    <dgm:pt modelId="{80079675-602C-45C2-88C4-906C01E4D72A}" type="sibTrans" cxnId="{5ED23581-E855-4B9E-A7A8-DBFC06C44A51}">
      <dgm:prSet/>
      <dgm:spPr/>
      <dgm:t>
        <a:bodyPr/>
        <a:lstStyle/>
        <a:p>
          <a:endParaRPr lang="uk-UA"/>
        </a:p>
      </dgm:t>
    </dgm:pt>
    <dgm:pt modelId="{7D8432BE-545F-4F06-A705-5ECF093E66B6}" type="pres">
      <dgm:prSet presAssocID="{77F70539-A124-493F-817C-6FCE0215475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A690DB2-8D17-423F-B9D2-4568FA5BC2E5}" type="pres">
      <dgm:prSet presAssocID="{B624D4DC-9D07-4756-80DE-BA85D90C8053}" presName="centerShape" presStyleLbl="node0" presStyleIdx="0" presStyleCnt="1" custScaleX="176245"/>
      <dgm:spPr/>
    </dgm:pt>
    <dgm:pt modelId="{BBA964D8-CED3-4812-A69F-8F6BE50C26BA}" type="pres">
      <dgm:prSet presAssocID="{EA94BDE8-521C-42BD-AA73-7E775686C910}" presName="parTrans" presStyleLbl="sibTrans2D1" presStyleIdx="0" presStyleCnt="4"/>
      <dgm:spPr/>
    </dgm:pt>
    <dgm:pt modelId="{70E1371B-691D-47B8-AA45-99067AE73355}" type="pres">
      <dgm:prSet presAssocID="{EA94BDE8-521C-42BD-AA73-7E775686C910}" presName="connectorText" presStyleLbl="sibTrans2D1" presStyleIdx="0" presStyleCnt="4"/>
      <dgm:spPr/>
    </dgm:pt>
    <dgm:pt modelId="{C10E0C46-2792-40CD-9462-DDD0AA642BF0}" type="pres">
      <dgm:prSet presAssocID="{8EB0D9F6-B812-4593-95F4-2E3411632382}" presName="node" presStyleLbl="node1" presStyleIdx="0" presStyleCnt="4" custScaleX="151639" custScaleY="92444" custRadScaleRad="92379" custRadScaleInc="6535">
        <dgm:presLayoutVars>
          <dgm:bulletEnabled val="1"/>
        </dgm:presLayoutVars>
      </dgm:prSet>
      <dgm:spPr/>
    </dgm:pt>
    <dgm:pt modelId="{1500B32D-1938-4E89-87D3-656011D39BBA}" type="pres">
      <dgm:prSet presAssocID="{D4DB3251-BCC9-4E18-B5CF-CBA57450E482}" presName="parTrans" presStyleLbl="sibTrans2D1" presStyleIdx="1" presStyleCnt="4"/>
      <dgm:spPr/>
    </dgm:pt>
    <dgm:pt modelId="{CB283EB1-C0E7-468D-BAF8-667F8243DF95}" type="pres">
      <dgm:prSet presAssocID="{D4DB3251-BCC9-4E18-B5CF-CBA57450E482}" presName="connectorText" presStyleLbl="sibTrans2D1" presStyleIdx="1" presStyleCnt="4"/>
      <dgm:spPr/>
    </dgm:pt>
    <dgm:pt modelId="{F3132B51-2451-4AC8-AA2C-6CD2226D8888}" type="pres">
      <dgm:prSet presAssocID="{F1A0D3EA-1413-4B64-91F5-2E1CAD90A3E5}" presName="node" presStyleLbl="node1" presStyleIdx="1" presStyleCnt="4" custScaleX="160109" custRadScaleRad="143318" custRadScaleInc="14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B9699D-3CF8-484B-8875-E92BB0DFE94D}" type="pres">
      <dgm:prSet presAssocID="{AB57FFB9-D7C9-4D0C-B69A-B257E3B8E6B9}" presName="parTrans" presStyleLbl="sibTrans2D1" presStyleIdx="2" presStyleCnt="4"/>
      <dgm:spPr/>
    </dgm:pt>
    <dgm:pt modelId="{A94832AB-27BD-4071-AE4F-8B496A190F85}" type="pres">
      <dgm:prSet presAssocID="{AB57FFB9-D7C9-4D0C-B69A-B257E3B8E6B9}" presName="connectorText" presStyleLbl="sibTrans2D1" presStyleIdx="2" presStyleCnt="4"/>
      <dgm:spPr/>
    </dgm:pt>
    <dgm:pt modelId="{6AA87867-7650-4042-A5A2-1F5C1CC3251A}" type="pres">
      <dgm:prSet presAssocID="{1E80D231-1B03-4344-9557-BD711A5C900E}" presName="node" presStyleLbl="node1" presStyleIdx="2" presStyleCnt="4" custScaleX="180735" custRadScaleRad="94161" custRadScaleInc="10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E9D69D-B140-4455-9756-B1E371ABECA8}" type="pres">
      <dgm:prSet presAssocID="{353C62AD-A7BC-4805-8183-01FD3F544FF5}" presName="parTrans" presStyleLbl="sibTrans2D1" presStyleIdx="3" presStyleCnt="4"/>
      <dgm:spPr/>
    </dgm:pt>
    <dgm:pt modelId="{06543E57-E655-4B23-9281-7237893451C7}" type="pres">
      <dgm:prSet presAssocID="{353C62AD-A7BC-4805-8183-01FD3F544FF5}" presName="connectorText" presStyleLbl="sibTrans2D1" presStyleIdx="3" presStyleCnt="4"/>
      <dgm:spPr/>
    </dgm:pt>
    <dgm:pt modelId="{F6CC4C23-582E-4014-A1FE-3CEA6DCD0196}" type="pres">
      <dgm:prSet presAssocID="{3ED1945B-C9C4-48C0-BFA0-8F1C7EA80808}" presName="node" presStyleLbl="node1" presStyleIdx="3" presStyleCnt="4" custScaleX="154317" custRadScaleRad="145455" custRadScaleInc="2917">
        <dgm:presLayoutVars>
          <dgm:bulletEnabled val="1"/>
        </dgm:presLayoutVars>
      </dgm:prSet>
      <dgm:spPr/>
    </dgm:pt>
  </dgm:ptLst>
  <dgm:cxnLst>
    <dgm:cxn modelId="{1F74D2CD-30E2-4B12-920E-CE0272B04738}" type="presOf" srcId="{353C62AD-A7BC-4805-8183-01FD3F544FF5}" destId="{E3E9D69D-B140-4455-9756-B1E371ABECA8}" srcOrd="0" destOrd="0" presId="urn:microsoft.com/office/officeart/2005/8/layout/radial5"/>
    <dgm:cxn modelId="{ED3C7E3D-E953-4028-8644-436E6D381E47}" type="presOf" srcId="{EA94BDE8-521C-42BD-AA73-7E775686C910}" destId="{70E1371B-691D-47B8-AA45-99067AE73355}" srcOrd="1" destOrd="0" presId="urn:microsoft.com/office/officeart/2005/8/layout/radial5"/>
    <dgm:cxn modelId="{61ADD5FF-A0C1-4BE0-996E-561A6129CEBD}" srcId="{77F70539-A124-493F-817C-6FCE02154756}" destId="{B624D4DC-9D07-4756-80DE-BA85D90C8053}" srcOrd="0" destOrd="0" parTransId="{8599BEFC-A98B-4023-B8AE-AEE01C82CA56}" sibTransId="{0FC83586-3438-448C-BA31-A5DB2011BC89}"/>
    <dgm:cxn modelId="{AC5D064B-1302-4BC8-8443-01A80AB9FEC4}" type="presOf" srcId="{AB57FFB9-D7C9-4D0C-B69A-B257E3B8E6B9}" destId="{D9B9699D-3CF8-484B-8875-E92BB0DFE94D}" srcOrd="0" destOrd="0" presId="urn:microsoft.com/office/officeart/2005/8/layout/radial5"/>
    <dgm:cxn modelId="{74A6A049-CD82-47B8-B35C-6240317CB48C}" type="presOf" srcId="{1E80D231-1B03-4344-9557-BD711A5C900E}" destId="{6AA87867-7650-4042-A5A2-1F5C1CC3251A}" srcOrd="0" destOrd="0" presId="urn:microsoft.com/office/officeart/2005/8/layout/radial5"/>
    <dgm:cxn modelId="{5CA06C6B-9DF5-49C5-A6B0-D703651A04E9}" type="presOf" srcId="{EA94BDE8-521C-42BD-AA73-7E775686C910}" destId="{BBA964D8-CED3-4812-A69F-8F6BE50C26BA}" srcOrd="0" destOrd="0" presId="urn:microsoft.com/office/officeart/2005/8/layout/radial5"/>
    <dgm:cxn modelId="{69EFAA43-20C6-405C-962D-F312FBA9704F}" type="presOf" srcId="{F1A0D3EA-1413-4B64-91F5-2E1CAD90A3E5}" destId="{F3132B51-2451-4AC8-AA2C-6CD2226D8888}" srcOrd="0" destOrd="0" presId="urn:microsoft.com/office/officeart/2005/8/layout/radial5"/>
    <dgm:cxn modelId="{BAD0A3B4-6580-4E9E-8C22-3AC6B841C1F3}" srcId="{B624D4DC-9D07-4756-80DE-BA85D90C8053}" destId="{F1A0D3EA-1413-4B64-91F5-2E1CAD90A3E5}" srcOrd="1" destOrd="0" parTransId="{D4DB3251-BCC9-4E18-B5CF-CBA57450E482}" sibTransId="{33B85A83-8B3F-43FA-AA2B-CB0F6A607EB6}"/>
    <dgm:cxn modelId="{883B2683-2DD7-4BAA-AF90-5A17B1FAD4E0}" type="presOf" srcId="{B624D4DC-9D07-4756-80DE-BA85D90C8053}" destId="{5A690DB2-8D17-423F-B9D2-4568FA5BC2E5}" srcOrd="0" destOrd="0" presId="urn:microsoft.com/office/officeart/2005/8/layout/radial5"/>
    <dgm:cxn modelId="{A19EB9BA-1F61-4CE3-B0FA-63597A03C5CE}" type="presOf" srcId="{3ED1945B-C9C4-48C0-BFA0-8F1C7EA80808}" destId="{F6CC4C23-582E-4014-A1FE-3CEA6DCD0196}" srcOrd="0" destOrd="0" presId="urn:microsoft.com/office/officeart/2005/8/layout/radial5"/>
    <dgm:cxn modelId="{5ED23581-E855-4B9E-A7A8-DBFC06C44A51}" srcId="{B624D4DC-9D07-4756-80DE-BA85D90C8053}" destId="{3ED1945B-C9C4-48C0-BFA0-8F1C7EA80808}" srcOrd="3" destOrd="0" parTransId="{353C62AD-A7BC-4805-8183-01FD3F544FF5}" sibTransId="{80079675-602C-45C2-88C4-906C01E4D72A}"/>
    <dgm:cxn modelId="{B07C929A-8000-4AFF-A20F-6705EDCFD8DA}" type="presOf" srcId="{AB57FFB9-D7C9-4D0C-B69A-B257E3B8E6B9}" destId="{A94832AB-27BD-4071-AE4F-8B496A190F85}" srcOrd="1" destOrd="0" presId="urn:microsoft.com/office/officeart/2005/8/layout/radial5"/>
    <dgm:cxn modelId="{54A30996-02EB-450D-9862-202288C61CA6}" type="presOf" srcId="{D4DB3251-BCC9-4E18-B5CF-CBA57450E482}" destId="{CB283EB1-C0E7-468D-BAF8-667F8243DF95}" srcOrd="1" destOrd="0" presId="urn:microsoft.com/office/officeart/2005/8/layout/radial5"/>
    <dgm:cxn modelId="{9A8A64AF-3890-470A-89B3-142F3F25B857}" type="presOf" srcId="{D4DB3251-BCC9-4E18-B5CF-CBA57450E482}" destId="{1500B32D-1938-4E89-87D3-656011D39BBA}" srcOrd="0" destOrd="0" presId="urn:microsoft.com/office/officeart/2005/8/layout/radial5"/>
    <dgm:cxn modelId="{4D4BADDA-87AE-4BB9-AAEF-B8ADCA284E91}" type="presOf" srcId="{77F70539-A124-493F-817C-6FCE02154756}" destId="{7D8432BE-545F-4F06-A705-5ECF093E66B6}" srcOrd="0" destOrd="0" presId="urn:microsoft.com/office/officeart/2005/8/layout/radial5"/>
    <dgm:cxn modelId="{2A9D93CC-DCF8-494E-B5E2-30938D19552C}" srcId="{B624D4DC-9D07-4756-80DE-BA85D90C8053}" destId="{1E80D231-1B03-4344-9557-BD711A5C900E}" srcOrd="2" destOrd="0" parTransId="{AB57FFB9-D7C9-4D0C-B69A-B257E3B8E6B9}" sibTransId="{1C3CD3FE-82BA-486D-BFE3-6A5DF433BD33}"/>
    <dgm:cxn modelId="{59330DB6-22A1-4E1A-97BA-74CBA9AE047C}" srcId="{B624D4DC-9D07-4756-80DE-BA85D90C8053}" destId="{8EB0D9F6-B812-4593-95F4-2E3411632382}" srcOrd="0" destOrd="0" parTransId="{EA94BDE8-521C-42BD-AA73-7E775686C910}" sibTransId="{75601FE9-06CA-4489-86FC-54C7C3D19D81}"/>
    <dgm:cxn modelId="{2314E838-95FF-4539-A7F6-73D8F1B49FD7}" type="presOf" srcId="{353C62AD-A7BC-4805-8183-01FD3F544FF5}" destId="{06543E57-E655-4B23-9281-7237893451C7}" srcOrd="1" destOrd="0" presId="urn:microsoft.com/office/officeart/2005/8/layout/radial5"/>
    <dgm:cxn modelId="{9199F27D-5DB7-4502-87A9-5A21B7BA0C53}" type="presOf" srcId="{8EB0D9F6-B812-4593-95F4-2E3411632382}" destId="{C10E0C46-2792-40CD-9462-DDD0AA642BF0}" srcOrd="0" destOrd="0" presId="urn:microsoft.com/office/officeart/2005/8/layout/radial5"/>
    <dgm:cxn modelId="{C5F71273-A7A4-4A11-9C27-026541800789}" type="presParOf" srcId="{7D8432BE-545F-4F06-A705-5ECF093E66B6}" destId="{5A690DB2-8D17-423F-B9D2-4568FA5BC2E5}" srcOrd="0" destOrd="0" presId="urn:microsoft.com/office/officeart/2005/8/layout/radial5"/>
    <dgm:cxn modelId="{89B1536A-24A5-4B60-9181-62C2EEC1C476}" type="presParOf" srcId="{7D8432BE-545F-4F06-A705-5ECF093E66B6}" destId="{BBA964D8-CED3-4812-A69F-8F6BE50C26BA}" srcOrd="1" destOrd="0" presId="urn:microsoft.com/office/officeart/2005/8/layout/radial5"/>
    <dgm:cxn modelId="{2BCF06FF-6675-48CA-A133-1639EEAFEDE8}" type="presParOf" srcId="{BBA964D8-CED3-4812-A69F-8F6BE50C26BA}" destId="{70E1371B-691D-47B8-AA45-99067AE73355}" srcOrd="0" destOrd="0" presId="urn:microsoft.com/office/officeart/2005/8/layout/radial5"/>
    <dgm:cxn modelId="{E2825A76-B820-4AAB-BB95-4A93E08CE60E}" type="presParOf" srcId="{7D8432BE-545F-4F06-A705-5ECF093E66B6}" destId="{C10E0C46-2792-40CD-9462-DDD0AA642BF0}" srcOrd="2" destOrd="0" presId="urn:microsoft.com/office/officeart/2005/8/layout/radial5"/>
    <dgm:cxn modelId="{744DB3B6-DC86-4ED8-8C20-66A1F84997B9}" type="presParOf" srcId="{7D8432BE-545F-4F06-A705-5ECF093E66B6}" destId="{1500B32D-1938-4E89-87D3-656011D39BBA}" srcOrd="3" destOrd="0" presId="urn:microsoft.com/office/officeart/2005/8/layout/radial5"/>
    <dgm:cxn modelId="{7DB8FBC1-CECA-4FDC-A24D-0276FD83D73E}" type="presParOf" srcId="{1500B32D-1938-4E89-87D3-656011D39BBA}" destId="{CB283EB1-C0E7-468D-BAF8-667F8243DF95}" srcOrd="0" destOrd="0" presId="urn:microsoft.com/office/officeart/2005/8/layout/radial5"/>
    <dgm:cxn modelId="{437AD3C7-0C7A-4286-9F40-5659797A03FB}" type="presParOf" srcId="{7D8432BE-545F-4F06-A705-5ECF093E66B6}" destId="{F3132B51-2451-4AC8-AA2C-6CD2226D8888}" srcOrd="4" destOrd="0" presId="urn:microsoft.com/office/officeart/2005/8/layout/radial5"/>
    <dgm:cxn modelId="{39FE7E17-4134-4322-85B6-F1B217DC8A4B}" type="presParOf" srcId="{7D8432BE-545F-4F06-A705-5ECF093E66B6}" destId="{D9B9699D-3CF8-484B-8875-E92BB0DFE94D}" srcOrd="5" destOrd="0" presId="urn:microsoft.com/office/officeart/2005/8/layout/radial5"/>
    <dgm:cxn modelId="{AF578C9D-17AB-48A2-B2C8-55AE495E90BA}" type="presParOf" srcId="{D9B9699D-3CF8-484B-8875-E92BB0DFE94D}" destId="{A94832AB-27BD-4071-AE4F-8B496A190F85}" srcOrd="0" destOrd="0" presId="urn:microsoft.com/office/officeart/2005/8/layout/radial5"/>
    <dgm:cxn modelId="{7C8AD276-7DFB-4089-8F1B-C438ACDDF138}" type="presParOf" srcId="{7D8432BE-545F-4F06-A705-5ECF093E66B6}" destId="{6AA87867-7650-4042-A5A2-1F5C1CC3251A}" srcOrd="6" destOrd="0" presId="urn:microsoft.com/office/officeart/2005/8/layout/radial5"/>
    <dgm:cxn modelId="{B902378E-F587-4909-8931-BCCD70FB3B24}" type="presParOf" srcId="{7D8432BE-545F-4F06-A705-5ECF093E66B6}" destId="{E3E9D69D-B140-4455-9756-B1E371ABECA8}" srcOrd="7" destOrd="0" presId="urn:microsoft.com/office/officeart/2005/8/layout/radial5"/>
    <dgm:cxn modelId="{8AB6D514-7374-40FB-9003-4F9880162F47}" type="presParOf" srcId="{E3E9D69D-B140-4455-9756-B1E371ABECA8}" destId="{06543E57-E655-4B23-9281-7237893451C7}" srcOrd="0" destOrd="0" presId="urn:microsoft.com/office/officeart/2005/8/layout/radial5"/>
    <dgm:cxn modelId="{D7476577-35BA-4885-9128-54A9522E1023}" type="presParOf" srcId="{7D8432BE-545F-4F06-A705-5ECF093E66B6}" destId="{F6CC4C23-582E-4014-A1FE-3CEA6DCD0196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A1EC36-F220-4E2D-8F1C-FA3FF41A38C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241B755-E76D-4FC1-8357-BFBC4C11074A}">
      <dgm:prSet/>
      <dgm:spPr/>
      <dgm:t>
        <a:bodyPr/>
        <a:lstStyle/>
        <a:p>
          <a:r>
            <a:rPr lang="uk-UA" b="0" i="0" u="none" smtClean="0"/>
            <a:t>ЕКОЛОГІЧНИЙ </a:t>
          </a:r>
          <a:r>
            <a:rPr lang="en-US" b="0" i="0" u="none" smtClean="0"/>
            <a:t>DUE DILIGENCE</a:t>
          </a:r>
          <a:endParaRPr lang="en-US"/>
        </a:p>
      </dgm:t>
    </dgm:pt>
    <dgm:pt modelId="{A8C6DC8F-EB08-433C-9AC7-CF679012B120}" type="parTrans" cxnId="{85FF2CE6-D93C-407D-BC56-FF826A21F093}">
      <dgm:prSet/>
      <dgm:spPr/>
      <dgm:t>
        <a:bodyPr/>
        <a:lstStyle/>
        <a:p>
          <a:endParaRPr lang="uk-UA"/>
        </a:p>
      </dgm:t>
    </dgm:pt>
    <dgm:pt modelId="{2BF05DFF-6B5C-4F27-B9B1-2D0F8BED6FC2}" type="sibTrans" cxnId="{85FF2CE6-D93C-407D-BC56-FF826A21F093}">
      <dgm:prSet/>
      <dgm:spPr/>
      <dgm:t>
        <a:bodyPr/>
        <a:lstStyle/>
        <a:p>
          <a:endParaRPr lang="uk-UA"/>
        </a:p>
      </dgm:t>
    </dgm:pt>
    <dgm:pt modelId="{8E60C782-A46D-4365-8091-F7921AFD34A3}">
      <dgm:prSet/>
      <dgm:spPr/>
      <dgm:t>
        <a:bodyPr/>
        <a:lstStyle/>
        <a:p>
          <a:r>
            <a:rPr lang="ru-RU" b="0" i="0" u="none" smtClean="0"/>
            <a:t>РОЗШИРЕНИЙ ЕКОЛОГІЧНИЙ ТА СОЦІАЛЬНИЙ АУДИТ</a:t>
          </a:r>
          <a:endParaRPr lang="ru-RU"/>
        </a:p>
      </dgm:t>
    </dgm:pt>
    <dgm:pt modelId="{55C5DE4E-E0DA-407F-A320-D62AC3F5BD82}" type="parTrans" cxnId="{7602E8D8-BB39-40E1-967B-4F641030EBD1}">
      <dgm:prSet/>
      <dgm:spPr/>
      <dgm:t>
        <a:bodyPr/>
        <a:lstStyle/>
        <a:p>
          <a:endParaRPr lang="uk-UA"/>
        </a:p>
      </dgm:t>
    </dgm:pt>
    <dgm:pt modelId="{BA2356E0-DAA9-4091-BA8A-6532B13DC2CF}" type="sibTrans" cxnId="{7602E8D8-BB39-40E1-967B-4F641030EBD1}">
      <dgm:prSet/>
      <dgm:spPr/>
      <dgm:t>
        <a:bodyPr/>
        <a:lstStyle/>
        <a:p>
          <a:endParaRPr lang="uk-UA"/>
        </a:p>
      </dgm:t>
    </dgm:pt>
    <dgm:pt modelId="{1946209C-D75F-4E6B-813B-9A762187BFAC}">
      <dgm:prSet/>
      <dgm:spPr/>
      <dgm:t>
        <a:bodyPr/>
        <a:lstStyle/>
        <a:p>
          <a:r>
            <a:rPr lang="ru-RU" b="0" i="0" u="none" smtClean="0"/>
            <a:t>АНАЛІЗ ВПЛИВУ ДІЯЛЬНОСТІ КОМПАНІЇ НА ЗМІНУ КЛІМАТУ</a:t>
          </a:r>
          <a:endParaRPr lang="ru-RU"/>
        </a:p>
      </dgm:t>
    </dgm:pt>
    <dgm:pt modelId="{EEA02A42-BC49-4DEF-9583-FFB5333FCDCA}" type="parTrans" cxnId="{413574C4-86C1-4A83-A177-8442B23B24A7}">
      <dgm:prSet/>
      <dgm:spPr/>
      <dgm:t>
        <a:bodyPr/>
        <a:lstStyle/>
        <a:p>
          <a:endParaRPr lang="uk-UA"/>
        </a:p>
      </dgm:t>
    </dgm:pt>
    <dgm:pt modelId="{DC7B7CF9-B02B-4BB0-AAA5-01142B036FCA}" type="sibTrans" cxnId="{413574C4-86C1-4A83-A177-8442B23B24A7}">
      <dgm:prSet/>
      <dgm:spPr/>
      <dgm:t>
        <a:bodyPr/>
        <a:lstStyle/>
        <a:p>
          <a:endParaRPr lang="uk-UA"/>
        </a:p>
      </dgm:t>
    </dgm:pt>
    <dgm:pt modelId="{B3A4BBD9-A4FC-44C2-8CC2-CA4444448DF1}">
      <dgm:prSet/>
      <dgm:spPr/>
      <dgm:t>
        <a:bodyPr/>
        <a:lstStyle/>
        <a:p>
          <a:r>
            <a:rPr lang="uk-UA" b="0" i="0" u="none" smtClean="0"/>
            <a:t>ЧИСТЕ ВИРОБНИЦТВО, РЕСУРСОЕФЕКТИВНІСТЬ, БЕНЧМАРКІНГ</a:t>
          </a:r>
          <a:endParaRPr lang="uk-UA"/>
        </a:p>
      </dgm:t>
    </dgm:pt>
    <dgm:pt modelId="{B0C874D3-7879-47AB-887A-B37362965D98}" type="parTrans" cxnId="{B6E64E71-1C6B-475D-AEAE-CD1A5F13847A}">
      <dgm:prSet/>
      <dgm:spPr/>
      <dgm:t>
        <a:bodyPr/>
        <a:lstStyle/>
        <a:p>
          <a:endParaRPr lang="uk-UA"/>
        </a:p>
      </dgm:t>
    </dgm:pt>
    <dgm:pt modelId="{C7301F9B-9CA2-4C6E-98BC-F6A4AB967E98}" type="sibTrans" cxnId="{B6E64E71-1C6B-475D-AEAE-CD1A5F13847A}">
      <dgm:prSet/>
      <dgm:spPr/>
      <dgm:t>
        <a:bodyPr/>
        <a:lstStyle/>
        <a:p>
          <a:endParaRPr lang="uk-UA"/>
        </a:p>
      </dgm:t>
    </dgm:pt>
    <dgm:pt modelId="{2308FFAA-3D26-4926-A1E8-DDA4ADFE7FAD}">
      <dgm:prSet/>
      <dgm:spPr/>
      <dgm:t>
        <a:bodyPr/>
        <a:lstStyle/>
        <a:p>
          <a:r>
            <a:rPr lang="ru-RU" b="0" i="0" u="none" smtClean="0"/>
            <a:t>ПРОВЕДЕННЯ ПРОЦЕДУРИ ОВД ТА EIA</a:t>
          </a:r>
          <a:endParaRPr lang="ru-RU"/>
        </a:p>
      </dgm:t>
    </dgm:pt>
    <dgm:pt modelId="{55654CC4-0176-4871-9DD6-8A4A937E6840}" type="parTrans" cxnId="{FA51A1A0-1F9A-40CA-888D-589FD2C8F7AE}">
      <dgm:prSet/>
      <dgm:spPr/>
      <dgm:t>
        <a:bodyPr/>
        <a:lstStyle/>
        <a:p>
          <a:endParaRPr lang="uk-UA"/>
        </a:p>
      </dgm:t>
    </dgm:pt>
    <dgm:pt modelId="{BEB131A1-2BBD-49B8-8536-CF39509937BC}" type="sibTrans" cxnId="{FA51A1A0-1F9A-40CA-888D-589FD2C8F7AE}">
      <dgm:prSet/>
      <dgm:spPr/>
      <dgm:t>
        <a:bodyPr/>
        <a:lstStyle/>
        <a:p>
          <a:endParaRPr lang="uk-UA"/>
        </a:p>
      </dgm:t>
    </dgm:pt>
    <dgm:pt modelId="{045525E0-BA56-4F60-8387-B089326B878F}" type="pres">
      <dgm:prSet presAssocID="{DFA1EC36-F220-4E2D-8F1C-FA3FF41A38CA}" presName="diagram" presStyleCnt="0">
        <dgm:presLayoutVars>
          <dgm:dir/>
          <dgm:resizeHandles val="exact"/>
        </dgm:presLayoutVars>
      </dgm:prSet>
      <dgm:spPr/>
    </dgm:pt>
    <dgm:pt modelId="{3805AA86-2601-4712-AF62-01FF0102E3B7}" type="pres">
      <dgm:prSet presAssocID="{5241B755-E76D-4FC1-8357-BFBC4C11074A}" presName="node" presStyleLbl="node1" presStyleIdx="0" presStyleCnt="5">
        <dgm:presLayoutVars>
          <dgm:bulletEnabled val="1"/>
        </dgm:presLayoutVars>
      </dgm:prSet>
      <dgm:spPr/>
    </dgm:pt>
    <dgm:pt modelId="{2A592F72-0A2E-4E11-815C-81BC103FF51F}" type="pres">
      <dgm:prSet presAssocID="{2BF05DFF-6B5C-4F27-B9B1-2D0F8BED6FC2}" presName="sibTrans" presStyleCnt="0"/>
      <dgm:spPr/>
    </dgm:pt>
    <dgm:pt modelId="{D2917440-5834-4E20-B4FE-EC8F5DB79337}" type="pres">
      <dgm:prSet presAssocID="{8E60C782-A46D-4365-8091-F7921AFD34A3}" presName="node" presStyleLbl="node1" presStyleIdx="1" presStyleCnt="5">
        <dgm:presLayoutVars>
          <dgm:bulletEnabled val="1"/>
        </dgm:presLayoutVars>
      </dgm:prSet>
      <dgm:spPr/>
    </dgm:pt>
    <dgm:pt modelId="{02CCC446-CB3F-4362-A13D-095C7A01000D}" type="pres">
      <dgm:prSet presAssocID="{BA2356E0-DAA9-4091-BA8A-6532B13DC2CF}" presName="sibTrans" presStyleCnt="0"/>
      <dgm:spPr/>
    </dgm:pt>
    <dgm:pt modelId="{2688CD6E-F93C-40FA-B340-122E753E96B8}" type="pres">
      <dgm:prSet presAssocID="{1946209C-D75F-4E6B-813B-9A762187BFAC}" presName="node" presStyleLbl="node1" presStyleIdx="2" presStyleCnt="5">
        <dgm:presLayoutVars>
          <dgm:bulletEnabled val="1"/>
        </dgm:presLayoutVars>
      </dgm:prSet>
      <dgm:spPr/>
    </dgm:pt>
    <dgm:pt modelId="{110253A7-76C3-42FE-A252-35B8BBD19B4E}" type="pres">
      <dgm:prSet presAssocID="{DC7B7CF9-B02B-4BB0-AAA5-01142B036FCA}" presName="sibTrans" presStyleCnt="0"/>
      <dgm:spPr/>
    </dgm:pt>
    <dgm:pt modelId="{9ADA433A-8DC0-4FC1-ADDE-3EAF65A839AD}" type="pres">
      <dgm:prSet presAssocID="{B3A4BBD9-A4FC-44C2-8CC2-CA4444448DF1}" presName="node" presStyleLbl="node1" presStyleIdx="3" presStyleCnt="5">
        <dgm:presLayoutVars>
          <dgm:bulletEnabled val="1"/>
        </dgm:presLayoutVars>
      </dgm:prSet>
      <dgm:spPr/>
    </dgm:pt>
    <dgm:pt modelId="{3DB85507-2E0A-4033-B344-6F8A56A2EE81}" type="pres">
      <dgm:prSet presAssocID="{C7301F9B-9CA2-4C6E-98BC-F6A4AB967E98}" presName="sibTrans" presStyleCnt="0"/>
      <dgm:spPr/>
    </dgm:pt>
    <dgm:pt modelId="{6205140C-FA8F-498A-92BA-E05E8AD3DE88}" type="pres">
      <dgm:prSet presAssocID="{2308FFAA-3D26-4926-A1E8-DDA4ADFE7FAD}" presName="node" presStyleLbl="node1" presStyleIdx="4" presStyleCnt="5">
        <dgm:presLayoutVars>
          <dgm:bulletEnabled val="1"/>
        </dgm:presLayoutVars>
      </dgm:prSet>
      <dgm:spPr/>
    </dgm:pt>
  </dgm:ptLst>
  <dgm:cxnLst>
    <dgm:cxn modelId="{413574C4-86C1-4A83-A177-8442B23B24A7}" srcId="{DFA1EC36-F220-4E2D-8F1C-FA3FF41A38CA}" destId="{1946209C-D75F-4E6B-813B-9A762187BFAC}" srcOrd="2" destOrd="0" parTransId="{EEA02A42-BC49-4DEF-9583-FFB5333FCDCA}" sibTransId="{DC7B7CF9-B02B-4BB0-AAA5-01142B036FCA}"/>
    <dgm:cxn modelId="{137BD5D8-D45C-4189-9882-FF5FE42D915F}" type="presOf" srcId="{2308FFAA-3D26-4926-A1E8-DDA4ADFE7FAD}" destId="{6205140C-FA8F-498A-92BA-E05E8AD3DE88}" srcOrd="0" destOrd="0" presId="urn:microsoft.com/office/officeart/2005/8/layout/default"/>
    <dgm:cxn modelId="{B0B53ACF-31EF-4611-BC77-7AE24C036208}" type="presOf" srcId="{8E60C782-A46D-4365-8091-F7921AFD34A3}" destId="{D2917440-5834-4E20-B4FE-EC8F5DB79337}" srcOrd="0" destOrd="0" presId="urn:microsoft.com/office/officeart/2005/8/layout/default"/>
    <dgm:cxn modelId="{5FE99028-7A2A-4F1F-AFD6-672C9295E638}" type="presOf" srcId="{5241B755-E76D-4FC1-8357-BFBC4C11074A}" destId="{3805AA86-2601-4712-AF62-01FF0102E3B7}" srcOrd="0" destOrd="0" presId="urn:microsoft.com/office/officeart/2005/8/layout/default"/>
    <dgm:cxn modelId="{FA51A1A0-1F9A-40CA-888D-589FD2C8F7AE}" srcId="{DFA1EC36-F220-4E2D-8F1C-FA3FF41A38CA}" destId="{2308FFAA-3D26-4926-A1E8-DDA4ADFE7FAD}" srcOrd="4" destOrd="0" parTransId="{55654CC4-0176-4871-9DD6-8A4A937E6840}" sibTransId="{BEB131A1-2BBD-49B8-8536-CF39509937BC}"/>
    <dgm:cxn modelId="{C77D286D-A4A2-4C0A-A9C4-7BA96E48D081}" type="presOf" srcId="{1946209C-D75F-4E6B-813B-9A762187BFAC}" destId="{2688CD6E-F93C-40FA-B340-122E753E96B8}" srcOrd="0" destOrd="0" presId="urn:microsoft.com/office/officeart/2005/8/layout/default"/>
    <dgm:cxn modelId="{85FF2CE6-D93C-407D-BC56-FF826A21F093}" srcId="{DFA1EC36-F220-4E2D-8F1C-FA3FF41A38CA}" destId="{5241B755-E76D-4FC1-8357-BFBC4C11074A}" srcOrd="0" destOrd="0" parTransId="{A8C6DC8F-EB08-433C-9AC7-CF679012B120}" sibTransId="{2BF05DFF-6B5C-4F27-B9B1-2D0F8BED6FC2}"/>
    <dgm:cxn modelId="{7602E8D8-BB39-40E1-967B-4F641030EBD1}" srcId="{DFA1EC36-F220-4E2D-8F1C-FA3FF41A38CA}" destId="{8E60C782-A46D-4365-8091-F7921AFD34A3}" srcOrd="1" destOrd="0" parTransId="{55C5DE4E-E0DA-407F-A320-D62AC3F5BD82}" sibTransId="{BA2356E0-DAA9-4091-BA8A-6532B13DC2CF}"/>
    <dgm:cxn modelId="{B6E64E71-1C6B-475D-AEAE-CD1A5F13847A}" srcId="{DFA1EC36-F220-4E2D-8F1C-FA3FF41A38CA}" destId="{B3A4BBD9-A4FC-44C2-8CC2-CA4444448DF1}" srcOrd="3" destOrd="0" parTransId="{B0C874D3-7879-47AB-887A-B37362965D98}" sibTransId="{C7301F9B-9CA2-4C6E-98BC-F6A4AB967E98}"/>
    <dgm:cxn modelId="{B1018E2B-FC37-4221-B03D-343E03C7CC2B}" type="presOf" srcId="{DFA1EC36-F220-4E2D-8F1C-FA3FF41A38CA}" destId="{045525E0-BA56-4F60-8387-B089326B878F}" srcOrd="0" destOrd="0" presId="urn:microsoft.com/office/officeart/2005/8/layout/default"/>
    <dgm:cxn modelId="{268F278D-4F4B-407E-93FC-33E96BC644BE}" type="presOf" srcId="{B3A4BBD9-A4FC-44C2-8CC2-CA4444448DF1}" destId="{9ADA433A-8DC0-4FC1-ADDE-3EAF65A839AD}" srcOrd="0" destOrd="0" presId="urn:microsoft.com/office/officeart/2005/8/layout/default"/>
    <dgm:cxn modelId="{32CFD669-632C-4E98-92B7-9B518F13836A}" type="presParOf" srcId="{045525E0-BA56-4F60-8387-B089326B878F}" destId="{3805AA86-2601-4712-AF62-01FF0102E3B7}" srcOrd="0" destOrd="0" presId="urn:microsoft.com/office/officeart/2005/8/layout/default"/>
    <dgm:cxn modelId="{1678E138-51F3-4624-B9BF-F1D7B15F3EA5}" type="presParOf" srcId="{045525E0-BA56-4F60-8387-B089326B878F}" destId="{2A592F72-0A2E-4E11-815C-81BC103FF51F}" srcOrd="1" destOrd="0" presId="urn:microsoft.com/office/officeart/2005/8/layout/default"/>
    <dgm:cxn modelId="{CDAF6B65-087D-4C8E-A0D0-330240431925}" type="presParOf" srcId="{045525E0-BA56-4F60-8387-B089326B878F}" destId="{D2917440-5834-4E20-B4FE-EC8F5DB79337}" srcOrd="2" destOrd="0" presId="urn:microsoft.com/office/officeart/2005/8/layout/default"/>
    <dgm:cxn modelId="{E3258B01-EEFB-4F5B-AF81-AABFC4FB633A}" type="presParOf" srcId="{045525E0-BA56-4F60-8387-B089326B878F}" destId="{02CCC446-CB3F-4362-A13D-095C7A01000D}" srcOrd="3" destOrd="0" presId="urn:microsoft.com/office/officeart/2005/8/layout/default"/>
    <dgm:cxn modelId="{FD4FFAA6-63FB-40A7-81C9-BFBCF2302369}" type="presParOf" srcId="{045525E0-BA56-4F60-8387-B089326B878F}" destId="{2688CD6E-F93C-40FA-B340-122E753E96B8}" srcOrd="4" destOrd="0" presId="urn:microsoft.com/office/officeart/2005/8/layout/default"/>
    <dgm:cxn modelId="{F69A0BCD-F1AE-4655-BFD6-92F55A0B31BA}" type="presParOf" srcId="{045525E0-BA56-4F60-8387-B089326B878F}" destId="{110253A7-76C3-42FE-A252-35B8BBD19B4E}" srcOrd="5" destOrd="0" presId="urn:microsoft.com/office/officeart/2005/8/layout/default"/>
    <dgm:cxn modelId="{1DFFA1F4-448F-4784-BEC8-D7CA964FC369}" type="presParOf" srcId="{045525E0-BA56-4F60-8387-B089326B878F}" destId="{9ADA433A-8DC0-4FC1-ADDE-3EAF65A839AD}" srcOrd="6" destOrd="0" presId="urn:microsoft.com/office/officeart/2005/8/layout/default"/>
    <dgm:cxn modelId="{7B4C57A0-7BCC-480A-8D9A-321415BF28D2}" type="presParOf" srcId="{045525E0-BA56-4F60-8387-B089326B878F}" destId="{3DB85507-2E0A-4033-B344-6F8A56A2EE81}" srcOrd="7" destOrd="0" presId="urn:microsoft.com/office/officeart/2005/8/layout/default"/>
    <dgm:cxn modelId="{649C9826-5E6C-4BB3-A766-8B306FA296A1}" type="presParOf" srcId="{045525E0-BA56-4F60-8387-B089326B878F}" destId="{6205140C-FA8F-498A-92BA-E05E8AD3DE8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90DB2-8D17-423F-B9D2-4568FA5BC2E5}">
      <dsp:nvSpPr>
        <dsp:cNvPr id="0" name=""/>
        <dsp:cNvSpPr/>
      </dsp:nvSpPr>
      <dsp:spPr>
        <a:xfrm>
          <a:off x="2184307" y="1579545"/>
          <a:ext cx="1692619" cy="9603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Оцінка екологічних ризиків</a:t>
          </a:r>
          <a:endParaRPr lang="uk-UA" sz="1400" b="1" kern="1200" dirty="0"/>
        </a:p>
      </dsp:txBody>
      <dsp:txXfrm>
        <a:off x="2432185" y="1720189"/>
        <a:ext cx="1196863" cy="679090"/>
      </dsp:txXfrm>
    </dsp:sp>
    <dsp:sp modelId="{BBA964D8-CED3-4812-A69F-8F6BE50C26BA}">
      <dsp:nvSpPr>
        <dsp:cNvPr id="0" name=""/>
        <dsp:cNvSpPr/>
      </dsp:nvSpPr>
      <dsp:spPr>
        <a:xfrm rot="16376445">
          <a:off x="2978784" y="1273580"/>
          <a:ext cx="168833" cy="3037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100" kern="1200"/>
        </a:p>
      </dsp:txBody>
      <dsp:txXfrm>
        <a:off x="3002810" y="1359621"/>
        <a:ext cx="118183" cy="182249"/>
      </dsp:txXfrm>
    </dsp:sp>
    <dsp:sp modelId="{C10E0C46-2792-40CD-9462-DDD0AA642BF0}">
      <dsp:nvSpPr>
        <dsp:cNvPr id="0" name=""/>
        <dsp:cNvSpPr/>
      </dsp:nvSpPr>
      <dsp:spPr>
        <a:xfrm>
          <a:off x="2189915" y="152121"/>
          <a:ext cx="1820386" cy="11097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Збір інформації</a:t>
          </a:r>
          <a:endParaRPr lang="uk-UA" sz="1400" b="1" kern="1200" dirty="0"/>
        </a:p>
      </dsp:txBody>
      <dsp:txXfrm>
        <a:off x="2456504" y="314642"/>
        <a:ext cx="1287208" cy="784723"/>
      </dsp:txXfrm>
    </dsp:sp>
    <dsp:sp modelId="{1500B32D-1938-4E89-87D3-656011D39BBA}">
      <dsp:nvSpPr>
        <dsp:cNvPr id="0" name=""/>
        <dsp:cNvSpPr/>
      </dsp:nvSpPr>
      <dsp:spPr>
        <a:xfrm rot="39987">
          <a:off x="3941483" y="1919363"/>
          <a:ext cx="155974" cy="3037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100" kern="1200"/>
        </a:p>
      </dsp:txBody>
      <dsp:txXfrm>
        <a:off x="3941485" y="1979840"/>
        <a:ext cx="109182" cy="182249"/>
      </dsp:txXfrm>
    </dsp:sp>
    <dsp:sp modelId="{F3132B51-2451-4AC8-AA2C-6CD2226D8888}">
      <dsp:nvSpPr>
        <dsp:cNvPr id="0" name=""/>
        <dsp:cNvSpPr/>
      </dsp:nvSpPr>
      <dsp:spPr>
        <a:xfrm>
          <a:off x="4170853" y="1483940"/>
          <a:ext cx="1922066" cy="1200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Визначення екологічного впливу</a:t>
          </a:r>
          <a:endParaRPr lang="uk-UA" sz="1400" b="1" kern="1200" dirty="0"/>
        </a:p>
      </dsp:txBody>
      <dsp:txXfrm>
        <a:off x="4452333" y="1659745"/>
        <a:ext cx="1359106" cy="848863"/>
      </dsp:txXfrm>
    </dsp:sp>
    <dsp:sp modelId="{D9B9699D-3CF8-484B-8875-E92BB0DFE94D}">
      <dsp:nvSpPr>
        <dsp:cNvPr id="0" name=""/>
        <dsp:cNvSpPr/>
      </dsp:nvSpPr>
      <dsp:spPr>
        <a:xfrm rot="5427378">
          <a:off x="2946082" y="2533634"/>
          <a:ext cx="159102" cy="3037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100" kern="1200"/>
        </a:p>
      </dsp:txBody>
      <dsp:txXfrm rot="10800000">
        <a:off x="2970138" y="2570518"/>
        <a:ext cx="111371" cy="182249"/>
      </dsp:txXfrm>
    </dsp:sp>
    <dsp:sp modelId="{6AA87867-7650-4042-A5A2-1F5C1CC3251A}">
      <dsp:nvSpPr>
        <dsp:cNvPr id="0" name=""/>
        <dsp:cNvSpPr/>
      </dsp:nvSpPr>
      <dsp:spPr>
        <a:xfrm>
          <a:off x="1934783" y="2840097"/>
          <a:ext cx="2169675" cy="1200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Характеристика ризику</a:t>
          </a:r>
          <a:endParaRPr lang="uk-UA" sz="1400" b="1" kern="1200" dirty="0"/>
        </a:p>
      </dsp:txBody>
      <dsp:txXfrm>
        <a:off x="2252525" y="3015902"/>
        <a:ext cx="1534191" cy="848863"/>
      </dsp:txXfrm>
    </dsp:sp>
    <dsp:sp modelId="{E3E9D69D-B140-4455-9756-B1E371ABECA8}">
      <dsp:nvSpPr>
        <dsp:cNvPr id="0" name=""/>
        <dsp:cNvSpPr/>
      </dsp:nvSpPr>
      <dsp:spPr>
        <a:xfrm rot="10879800">
          <a:off x="1935185" y="1884477"/>
          <a:ext cx="176576" cy="30374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100" kern="1200"/>
        </a:p>
      </dsp:txBody>
      <dsp:txXfrm rot="10800000">
        <a:off x="1988151" y="1945841"/>
        <a:ext cx="123603" cy="182249"/>
      </dsp:txXfrm>
    </dsp:sp>
    <dsp:sp modelId="{F6CC4C23-582E-4014-A1FE-3CEA6DCD0196}">
      <dsp:nvSpPr>
        <dsp:cNvPr id="0" name=""/>
        <dsp:cNvSpPr/>
      </dsp:nvSpPr>
      <dsp:spPr>
        <a:xfrm>
          <a:off x="0" y="1410640"/>
          <a:ext cx="1852534" cy="12004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Управління ризиками</a:t>
          </a:r>
          <a:endParaRPr lang="uk-UA" sz="1400" b="1" kern="1200" dirty="0"/>
        </a:p>
      </dsp:txBody>
      <dsp:txXfrm>
        <a:off x="271297" y="1586445"/>
        <a:ext cx="1309940" cy="8488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5AA86-2601-4712-AF62-01FF0102E3B7}">
      <dsp:nvSpPr>
        <dsp:cNvPr id="0" name=""/>
        <dsp:cNvSpPr/>
      </dsp:nvSpPr>
      <dsp:spPr>
        <a:xfrm>
          <a:off x="0" y="71892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u="none" kern="1200" smtClean="0"/>
            <a:t>ЕКОЛОГІЧНИЙ </a:t>
          </a:r>
          <a:r>
            <a:rPr lang="en-US" sz="1500" b="0" i="0" u="none" kern="1200" smtClean="0"/>
            <a:t>DUE DILIGENCE</a:t>
          </a:r>
          <a:endParaRPr lang="en-US" sz="1500" kern="1200"/>
        </a:p>
      </dsp:txBody>
      <dsp:txXfrm>
        <a:off x="0" y="718926"/>
        <a:ext cx="2571749" cy="1543050"/>
      </dsp:txXfrm>
    </dsp:sp>
    <dsp:sp modelId="{D2917440-5834-4E20-B4FE-EC8F5DB79337}">
      <dsp:nvSpPr>
        <dsp:cNvPr id="0" name=""/>
        <dsp:cNvSpPr/>
      </dsp:nvSpPr>
      <dsp:spPr>
        <a:xfrm>
          <a:off x="2828924" y="71892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u="none" kern="1200" smtClean="0"/>
            <a:t>РОЗШИРЕНИЙ ЕКОЛОГІЧНИЙ ТА СОЦІАЛЬНИЙ АУДИТ</a:t>
          </a:r>
          <a:endParaRPr lang="ru-RU" sz="1500" kern="1200"/>
        </a:p>
      </dsp:txBody>
      <dsp:txXfrm>
        <a:off x="2828924" y="718926"/>
        <a:ext cx="2571749" cy="1543050"/>
      </dsp:txXfrm>
    </dsp:sp>
    <dsp:sp modelId="{2688CD6E-F93C-40FA-B340-122E753E96B8}">
      <dsp:nvSpPr>
        <dsp:cNvPr id="0" name=""/>
        <dsp:cNvSpPr/>
      </dsp:nvSpPr>
      <dsp:spPr>
        <a:xfrm>
          <a:off x="5657849" y="718926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u="none" kern="1200" smtClean="0"/>
            <a:t>АНАЛІЗ ВПЛИВУ ДІЯЛЬНОСТІ КОМПАНІЇ НА ЗМІНУ КЛІМАТУ</a:t>
          </a:r>
          <a:endParaRPr lang="ru-RU" sz="1500" kern="1200"/>
        </a:p>
      </dsp:txBody>
      <dsp:txXfrm>
        <a:off x="5657849" y="718926"/>
        <a:ext cx="2571749" cy="1543050"/>
      </dsp:txXfrm>
    </dsp:sp>
    <dsp:sp modelId="{9ADA433A-8DC0-4FC1-ADDE-3EAF65A839AD}">
      <dsp:nvSpPr>
        <dsp:cNvPr id="0" name=""/>
        <dsp:cNvSpPr/>
      </dsp:nvSpPr>
      <dsp:spPr>
        <a:xfrm>
          <a:off x="1414462" y="2519151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0" i="0" u="none" kern="1200" smtClean="0"/>
            <a:t>ЧИСТЕ ВИРОБНИЦТВО, РЕСУРСОЕФЕКТИВНІСТЬ, БЕНЧМАРКІНГ</a:t>
          </a:r>
          <a:endParaRPr lang="uk-UA" sz="1500" kern="1200"/>
        </a:p>
      </dsp:txBody>
      <dsp:txXfrm>
        <a:off x="1414462" y="2519151"/>
        <a:ext cx="2571749" cy="1543050"/>
      </dsp:txXfrm>
    </dsp:sp>
    <dsp:sp modelId="{6205140C-FA8F-498A-92BA-E05E8AD3DE88}">
      <dsp:nvSpPr>
        <dsp:cNvPr id="0" name=""/>
        <dsp:cNvSpPr/>
      </dsp:nvSpPr>
      <dsp:spPr>
        <a:xfrm>
          <a:off x="4243387" y="2519151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u="none" kern="1200" smtClean="0"/>
            <a:t>ПРОВЕДЕННЯ ПРОЦЕДУРИ ОВД ТА EIA</a:t>
          </a:r>
          <a:endParaRPr lang="ru-RU" sz="1500" kern="1200"/>
        </a:p>
      </dsp:txBody>
      <dsp:txXfrm>
        <a:off x="4243387" y="2519151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8278688" cy="1951857"/>
          </a:xfrm>
        </p:spPr>
        <p:txBody>
          <a:bodyPr/>
          <a:lstStyle/>
          <a:p>
            <a:r>
              <a:rPr lang="ru-RU" sz="5400" dirty="0" err="1" smtClean="0"/>
              <a:t>Управл</a:t>
            </a:r>
            <a:r>
              <a:rPr lang="uk-UA" sz="5400" dirty="0" err="1" smtClean="0"/>
              <a:t>іння</a:t>
            </a:r>
            <a:r>
              <a:rPr lang="uk-UA" sz="5400" dirty="0" smtClean="0"/>
              <a:t> екологічними ризиками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4941168"/>
            <a:ext cx="7272808" cy="1219200"/>
          </a:xfrm>
        </p:spPr>
        <p:txBody>
          <a:bodyPr>
            <a:normAutofit/>
          </a:bodyPr>
          <a:lstStyle/>
          <a:p>
            <a:r>
              <a:rPr lang="en-US" sz="3200" dirty="0"/>
              <a:t>Environmental risk management</a:t>
            </a:r>
            <a:endParaRPr lang="uk-UA" sz="3200" dirty="0"/>
          </a:p>
        </p:txBody>
      </p:sp>
      <p:pic>
        <p:nvPicPr>
          <p:cNvPr id="4" name="Picture 2" descr="C:\Users\User\Downloads\15960357193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79712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User\Downloads\15960357188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633" y="17099"/>
            <a:ext cx="2031367" cy="190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6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uk-UA" dirty="0" smtClean="0"/>
              <a:t>Екологічний ризик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і</a:t>
            </a:r>
            <a:r>
              <a:rPr lang="uk-UA" dirty="0" smtClean="0"/>
              <a:t>мовірність негативних змін у навколишньому середовищі, спричинених антропогенним чи іншим впливом; заподіяння шкоди природному середовищу у вигляді можливих втрат за визначений час.</a:t>
            </a:r>
          </a:p>
          <a:p>
            <a:endParaRPr lang="uk-UA" dirty="0" smtClean="0"/>
          </a:p>
          <a:p>
            <a:r>
              <a:rPr lang="uk-UA" b="1" dirty="0" smtClean="0"/>
              <a:t>Опанувавши курс ви зможете:</a:t>
            </a:r>
          </a:p>
          <a:p>
            <a:pPr>
              <a:buFontTx/>
              <a:buChar char="-"/>
            </a:pPr>
            <a:r>
              <a:rPr lang="uk-UA" dirty="0" smtClean="0"/>
              <a:t>оцінювати природний потенціал регіону та його здатність до самовідновлення;</a:t>
            </a:r>
          </a:p>
          <a:p>
            <a:pPr>
              <a:buFontTx/>
              <a:buChar char="-"/>
            </a:pPr>
            <a:r>
              <a:rPr lang="uk-UA" dirty="0"/>
              <a:t>в</a:t>
            </a:r>
            <a:r>
              <a:rPr lang="uk-UA" dirty="0" smtClean="0"/>
              <a:t>изначати сценарій можливих аварій та їхніх наслідків для навколишнього середовища і населення;</a:t>
            </a:r>
          </a:p>
          <a:p>
            <a:pPr>
              <a:buFontTx/>
              <a:buChar char="-"/>
            </a:pPr>
            <a:r>
              <a:rPr lang="uk-UA" dirty="0"/>
              <a:t>о</a:t>
            </a:r>
            <a:r>
              <a:rPr lang="uk-UA" dirty="0" smtClean="0"/>
              <a:t>бчислювати ймовірні збитки від діяльності підприємства;</a:t>
            </a:r>
          </a:p>
          <a:p>
            <a:pPr>
              <a:buFontTx/>
              <a:buChar char="-"/>
            </a:pPr>
            <a:r>
              <a:rPr lang="uk-UA" dirty="0" smtClean="0"/>
              <a:t>створювати систему сповіщення наглядових організацій та громадян про можливу аварію.</a:t>
            </a:r>
          </a:p>
          <a:p>
            <a:pPr>
              <a:buFontTx/>
              <a:buChar char="-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3122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3" y="116632"/>
            <a:ext cx="8229600" cy="792088"/>
          </a:xfrm>
        </p:spPr>
        <p:txBody>
          <a:bodyPr/>
          <a:lstStyle/>
          <a:p>
            <a:r>
              <a:rPr lang="uk-UA" dirty="0"/>
              <a:t>Кількісна оцінка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1224135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визначення числових значень імовірності та наслідків небажаних процесів, явищ, подій, які визначають ситуації у навколишньому середовищі, що можуть призвести до одного чи сукупності наступних наслідків: відхилення здоров'я людини від середньостатистичного значення, погіршення стану навколишнього середовища. </a:t>
            </a:r>
          </a:p>
          <a:p>
            <a:endParaRPr lang="uk-UA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03937859"/>
              </p:ext>
            </p:extLst>
          </p:nvPr>
        </p:nvGraphicFramePr>
        <p:xfrm>
          <a:off x="1475656" y="2204864"/>
          <a:ext cx="6096000" cy="4164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6369687"/>
            <a:ext cx="65527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 smtClean="0"/>
              <a:t>ризиків</a:t>
            </a:r>
            <a:r>
              <a:rPr lang="ru-RU" dirty="0" smtClean="0"/>
              <a:t> (Монарх </a:t>
            </a:r>
            <a:r>
              <a:rPr lang="ru-RU" dirty="0" err="1" smtClean="0"/>
              <a:t>В.В</a:t>
            </a:r>
            <a:r>
              <a:rPr lang="ru-RU" dirty="0" smtClean="0"/>
              <a:t>., 2017 р.)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77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524" y="116632"/>
            <a:ext cx="8568952" cy="8640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800" b="1" dirty="0" smtClean="0">
                <a:effectLst/>
              </a:rPr>
              <a:t>Рівні екологічних ризиків у регіонах України</a:t>
            </a:r>
            <a:br>
              <a:rPr lang="uk-UA" sz="2800" b="1" dirty="0" smtClean="0">
                <a:effectLst/>
              </a:rPr>
            </a:br>
            <a:r>
              <a:rPr lang="ru-RU" sz="1200" b="1" dirty="0" smtClean="0">
                <a:effectLst/>
              </a:rPr>
              <a:t> </a:t>
            </a:r>
            <a:r>
              <a:rPr lang="ru-RU" sz="1200" b="1" dirty="0" err="1" smtClean="0">
                <a:effectLst/>
              </a:rPr>
              <a:t>Гадецька</a:t>
            </a:r>
            <a:r>
              <a:rPr lang="ru-RU" sz="1200" b="1" dirty="0" smtClean="0">
                <a:effectLst/>
              </a:rPr>
              <a:t> З</a:t>
            </a:r>
            <a:r>
              <a:rPr lang="ru-RU" sz="1200" b="1" dirty="0">
                <a:effectLst/>
              </a:rPr>
              <a:t>. М</a:t>
            </a:r>
            <a:r>
              <a:rPr lang="ru-RU" sz="1200" b="1" dirty="0" smtClean="0">
                <a:effectLst/>
              </a:rPr>
              <a:t>.,  Кузьмич </a:t>
            </a:r>
            <a:r>
              <a:rPr lang="ru-RU" sz="1200" b="1" dirty="0" err="1" smtClean="0">
                <a:effectLst/>
              </a:rPr>
              <a:t>Н.В</a:t>
            </a:r>
            <a:r>
              <a:rPr lang="ru-RU" sz="1200" b="1" dirty="0" smtClean="0">
                <a:effectLst/>
              </a:rPr>
              <a:t>., 2015 р.</a:t>
            </a:r>
            <a:endParaRPr lang="uk-UA" sz="2800" b="1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5517232"/>
            <a:ext cx="475252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 smtClean="0"/>
              <a:t>Якісна інтерпретація розрахункових величин:</a:t>
            </a:r>
            <a:endParaRPr lang="uk-UA" sz="1400" dirty="0" smtClean="0"/>
          </a:p>
          <a:p>
            <a:r>
              <a:rPr lang="uk-UA" sz="1400" dirty="0" smtClean="0"/>
              <a:t>1</a:t>
            </a:r>
            <a:r>
              <a:rPr lang="uk-UA" sz="1400" dirty="0"/>
              <a:t>) [0,00;0,25) – низький рівень екологічного ризику</a:t>
            </a:r>
            <a:r>
              <a:rPr lang="uk-UA" sz="1400" dirty="0" smtClean="0"/>
              <a:t>;</a:t>
            </a:r>
            <a:endParaRPr lang="uk-UA" sz="1400" dirty="0"/>
          </a:p>
          <a:p>
            <a:r>
              <a:rPr lang="uk-UA" sz="1400" dirty="0"/>
              <a:t>2) [0,25;0,50) – помірний рівень екологічного ризику</a:t>
            </a:r>
            <a:r>
              <a:rPr lang="uk-UA" sz="1400" dirty="0" smtClean="0"/>
              <a:t>;</a:t>
            </a:r>
            <a:endParaRPr lang="uk-UA" sz="1400" dirty="0"/>
          </a:p>
          <a:p>
            <a:r>
              <a:rPr lang="uk-UA" sz="1400" dirty="0"/>
              <a:t>3) [0,50;0,75) – середній рівень екологічного ризику</a:t>
            </a:r>
            <a:r>
              <a:rPr lang="uk-UA" sz="1400" dirty="0" smtClean="0"/>
              <a:t>;</a:t>
            </a:r>
            <a:endParaRPr lang="uk-UA" sz="1400" dirty="0"/>
          </a:p>
          <a:p>
            <a:r>
              <a:rPr lang="uk-UA" sz="1400" dirty="0"/>
              <a:t>4) [0,75;1,00) – високий рівень екологічного ризику.</a:t>
            </a:r>
          </a:p>
        </p:txBody>
      </p:sp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08673"/>
              </p:ext>
            </p:extLst>
          </p:nvPr>
        </p:nvGraphicFramePr>
        <p:xfrm>
          <a:off x="457200" y="1196752"/>
          <a:ext cx="822960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18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31" y="24654"/>
            <a:ext cx="8712968" cy="117209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2800" b="1" dirty="0" smtClean="0">
                <a:effectLst/>
              </a:rPr>
              <a:t/>
            </a:r>
            <a:br>
              <a:rPr lang="uk-UA" sz="2800" b="1" dirty="0" smtClean="0">
                <a:effectLst/>
              </a:rPr>
            </a:br>
            <a:r>
              <a:rPr lang="uk-UA" sz="2800" b="1" dirty="0">
                <a:effectLst/>
              </a:rPr>
              <a:t/>
            </a:r>
            <a:br>
              <a:rPr lang="uk-UA" sz="2800" b="1" dirty="0">
                <a:effectLst/>
              </a:rPr>
            </a:br>
            <a:r>
              <a:rPr lang="uk-UA" sz="2800" b="1" dirty="0" smtClean="0">
                <a:effectLst/>
              </a:rPr>
              <a:t>Шляхи підвищення ефективності  управління екологічними ризиками</a:t>
            </a:r>
            <a:br>
              <a:rPr lang="uk-UA" sz="2800" b="1" dirty="0" smtClean="0">
                <a:effectLst/>
              </a:rPr>
            </a:br>
            <a:r>
              <a:rPr lang="uk-UA" sz="1400" b="1" dirty="0" smtClean="0">
                <a:effectLst/>
              </a:rPr>
              <a:t>Олександр </a:t>
            </a:r>
            <a:r>
              <a:rPr lang="uk-UA" sz="1400" b="1" dirty="0" err="1" smtClean="0">
                <a:effectLst/>
              </a:rPr>
              <a:t>Почкун</a:t>
            </a:r>
            <a:r>
              <a:rPr lang="uk-UA" sz="1400" b="1" dirty="0" smtClean="0">
                <a:effectLst/>
              </a:rPr>
              <a:t>, Олександр </a:t>
            </a:r>
            <a:r>
              <a:rPr lang="uk-UA" sz="1400" b="1" dirty="0" err="1" smtClean="0">
                <a:effectLst/>
              </a:rPr>
              <a:t>Баськов</a:t>
            </a:r>
            <a:r>
              <a:rPr lang="uk-UA" sz="1400" b="1" dirty="0" smtClean="0">
                <a:effectLst/>
              </a:rPr>
              <a:t>, 2017 р</a:t>
            </a:r>
            <a:r>
              <a:rPr lang="uk-UA" sz="1600" b="1" dirty="0" smtClean="0">
                <a:effectLst/>
              </a:rPr>
              <a:t>. </a:t>
            </a:r>
            <a:endParaRPr lang="uk-UA" sz="1600" b="1" dirty="0">
              <a:effectLst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199974"/>
              </p:ext>
            </p:extLst>
          </p:nvPr>
        </p:nvGraphicFramePr>
        <p:xfrm>
          <a:off x="457200" y="1600200"/>
          <a:ext cx="8229600" cy="47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216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556792"/>
            <a:ext cx="4661854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ДЯКУЮ</a:t>
            </a:r>
            <a:r>
              <a:rPr lang="ru-RU" sz="8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  <a:p>
            <a:pPr algn="ctr"/>
            <a:r>
              <a:rPr lang="ru-RU" sz="8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 </a:t>
            </a:r>
          </a:p>
          <a:p>
            <a:pPr algn="ctr"/>
            <a:r>
              <a:rPr lang="ru-RU" sz="80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УВАГУ</a:t>
            </a:r>
            <a:r>
              <a:rPr lang="ru-RU" sz="5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725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182</TotalTime>
  <Words>185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Исполнительная</vt:lpstr>
      <vt:lpstr>Управління екологічними ризиками</vt:lpstr>
      <vt:lpstr>Екологічний ризик</vt:lpstr>
      <vt:lpstr>Кількісна оцінка </vt:lpstr>
      <vt:lpstr>Рівні екологічних ризиків у регіонах України  Гадецька З. М.,  Кузьмич Н.В., 2015 р.</vt:lpstr>
      <vt:lpstr>  Шляхи підвищення ефективності  управління екологічними ризиками Олександр Почкун, Олександр Баськов, 2017 р.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екологічними ризиками</dc:title>
  <cp:lastModifiedBy>User</cp:lastModifiedBy>
  <cp:revision>13</cp:revision>
  <dcterms:modified xsi:type="dcterms:W3CDTF">2020-07-30T17:17:40Z</dcterms:modified>
</cp:coreProperties>
</file>